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2" r:id="rId2"/>
    <p:sldId id="278" r:id="rId3"/>
    <p:sldId id="275" r:id="rId4"/>
    <p:sldId id="264" r:id="rId5"/>
    <p:sldId id="277" r:id="rId6"/>
    <p:sldId id="265"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autoAdjust="0"/>
  </p:normalViewPr>
  <p:slideViewPr>
    <p:cSldViewPr snapToGrid="0">
      <p:cViewPr varScale="1">
        <p:scale>
          <a:sx n="83" d="100"/>
          <a:sy n="83" d="100"/>
        </p:scale>
        <p:origin x="29" y="2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0F195B6-0CAC-4845-8271-99AF3C1260DA}" type="datetimeFigureOut">
              <a:rPr lang="nl-NL" smtClean="0"/>
              <a:t>29-9-2018</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D621B0-E2FA-4CE8-90BB-5E4C3890B08F}" type="slidenum">
              <a:rPr lang="nl-NL" smtClean="0"/>
              <a:t>‹nr.›</a:t>
            </a:fld>
            <a:endParaRPr lang="nl-NL"/>
          </a:p>
        </p:txBody>
      </p:sp>
    </p:spTree>
    <p:extLst>
      <p:ext uri="{BB962C8B-B14F-4D97-AF65-F5344CB8AC3E}">
        <p14:creationId xmlns:p14="http://schemas.microsoft.com/office/powerpoint/2010/main" val="368376643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FBBC55-82E0-43BD-A8C0-56B88378F0C4}" type="datetimeFigureOut">
              <a:rPr lang="nl-NL" smtClean="0"/>
              <a:t>29-9-2018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522763-3833-4310-8A3B-44E9FEAEAAA0}" type="slidenum">
              <a:rPr lang="nl-NL" smtClean="0"/>
              <a:t>‹nr.›</a:t>
            </a:fld>
            <a:endParaRPr lang="nl-NL"/>
          </a:p>
        </p:txBody>
      </p:sp>
    </p:spTree>
    <p:extLst>
      <p:ext uri="{BB962C8B-B14F-4D97-AF65-F5344CB8AC3E}">
        <p14:creationId xmlns:p14="http://schemas.microsoft.com/office/powerpoint/2010/main" val="2358986506"/>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522763-3833-4310-8A3B-44E9FEAEAAA0}" type="slidenum">
              <a:rPr lang="nl-NL" smtClean="0"/>
              <a:t>1</a:t>
            </a:fld>
            <a:endParaRPr lang="nl-NL" dirty="0"/>
          </a:p>
        </p:txBody>
      </p:sp>
      <p:sp>
        <p:nvSpPr>
          <p:cNvPr id="5" name="Tijdelijke aanduiding voor koptekst 4"/>
          <p:cNvSpPr>
            <a:spLocks noGrp="1"/>
          </p:cNvSpPr>
          <p:nvPr>
            <p:ph type="hdr" sz="quarter" idx="11"/>
          </p:nvPr>
        </p:nvSpPr>
        <p:spPr/>
        <p:txBody>
          <a:bodyPr/>
          <a:lstStyle/>
          <a:p>
            <a:endParaRPr lang="nl-NL" dirty="0"/>
          </a:p>
        </p:txBody>
      </p:sp>
    </p:spTree>
    <p:extLst>
      <p:ext uri="{BB962C8B-B14F-4D97-AF65-F5344CB8AC3E}">
        <p14:creationId xmlns:p14="http://schemas.microsoft.com/office/powerpoint/2010/main" val="284239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522763-3833-4310-8A3B-44E9FEAEAAA0}" type="slidenum">
              <a:rPr lang="nl-NL" smtClean="0"/>
              <a:t>2</a:t>
            </a:fld>
            <a:endParaRPr lang="nl-NL" dirty="0"/>
          </a:p>
        </p:txBody>
      </p:sp>
      <p:sp>
        <p:nvSpPr>
          <p:cNvPr id="5" name="Tijdelijke aanduiding voor koptekst 4"/>
          <p:cNvSpPr>
            <a:spLocks noGrp="1"/>
          </p:cNvSpPr>
          <p:nvPr>
            <p:ph type="hdr" sz="quarter" idx="11"/>
          </p:nvPr>
        </p:nvSpPr>
        <p:spPr/>
        <p:txBody>
          <a:bodyPr/>
          <a:lstStyle/>
          <a:p>
            <a:endParaRPr lang="nl-NL" dirty="0"/>
          </a:p>
        </p:txBody>
      </p:sp>
    </p:spTree>
    <p:extLst>
      <p:ext uri="{BB962C8B-B14F-4D97-AF65-F5344CB8AC3E}">
        <p14:creationId xmlns:p14="http://schemas.microsoft.com/office/powerpoint/2010/main" val="2161047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522763-3833-4310-8A3B-44E9FEAEAAA0}" type="slidenum">
              <a:rPr lang="nl-NL" smtClean="0"/>
              <a:t>3</a:t>
            </a:fld>
            <a:endParaRPr lang="nl-NL" dirty="0"/>
          </a:p>
        </p:txBody>
      </p:sp>
      <p:sp>
        <p:nvSpPr>
          <p:cNvPr id="5" name="Tijdelijke aanduiding voor koptekst 4"/>
          <p:cNvSpPr>
            <a:spLocks noGrp="1"/>
          </p:cNvSpPr>
          <p:nvPr>
            <p:ph type="hdr" sz="quarter" idx="11"/>
          </p:nvPr>
        </p:nvSpPr>
        <p:spPr/>
        <p:txBody>
          <a:bodyPr/>
          <a:lstStyle/>
          <a:p>
            <a:endParaRPr lang="nl-NL" dirty="0"/>
          </a:p>
        </p:txBody>
      </p:sp>
    </p:spTree>
    <p:extLst>
      <p:ext uri="{BB962C8B-B14F-4D97-AF65-F5344CB8AC3E}">
        <p14:creationId xmlns:p14="http://schemas.microsoft.com/office/powerpoint/2010/main" val="284239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522763-3833-4310-8A3B-44E9FEAEAAA0}" type="slidenum">
              <a:rPr lang="nl-NL" smtClean="0"/>
              <a:t>4</a:t>
            </a:fld>
            <a:endParaRPr lang="nl-NL" dirty="0"/>
          </a:p>
        </p:txBody>
      </p:sp>
      <p:sp>
        <p:nvSpPr>
          <p:cNvPr id="5" name="Tijdelijke aanduiding voor koptekst 4"/>
          <p:cNvSpPr>
            <a:spLocks noGrp="1"/>
          </p:cNvSpPr>
          <p:nvPr>
            <p:ph type="hdr" sz="quarter" idx="11"/>
          </p:nvPr>
        </p:nvSpPr>
        <p:spPr/>
        <p:txBody>
          <a:bodyPr/>
          <a:lstStyle/>
          <a:p>
            <a:endParaRPr lang="nl-NL" dirty="0"/>
          </a:p>
        </p:txBody>
      </p:sp>
    </p:spTree>
    <p:extLst>
      <p:ext uri="{BB962C8B-B14F-4D97-AF65-F5344CB8AC3E}">
        <p14:creationId xmlns:p14="http://schemas.microsoft.com/office/powerpoint/2010/main" val="284239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522763-3833-4310-8A3B-44E9FEAEAAA0}" type="slidenum">
              <a:rPr lang="nl-NL" smtClean="0"/>
              <a:t>5</a:t>
            </a:fld>
            <a:endParaRPr lang="nl-NL" dirty="0"/>
          </a:p>
        </p:txBody>
      </p:sp>
      <p:sp>
        <p:nvSpPr>
          <p:cNvPr id="5" name="Tijdelijke aanduiding voor koptekst 4"/>
          <p:cNvSpPr>
            <a:spLocks noGrp="1"/>
          </p:cNvSpPr>
          <p:nvPr>
            <p:ph type="hdr" sz="quarter" idx="11"/>
          </p:nvPr>
        </p:nvSpPr>
        <p:spPr/>
        <p:txBody>
          <a:bodyPr/>
          <a:lstStyle/>
          <a:p>
            <a:endParaRPr lang="nl-NL" dirty="0"/>
          </a:p>
        </p:txBody>
      </p:sp>
    </p:spTree>
    <p:extLst>
      <p:ext uri="{BB962C8B-B14F-4D97-AF65-F5344CB8AC3E}">
        <p14:creationId xmlns:p14="http://schemas.microsoft.com/office/powerpoint/2010/main" val="284239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522763-3833-4310-8A3B-44E9FEAEAAA0}" type="slidenum">
              <a:rPr lang="nl-NL" smtClean="0"/>
              <a:t>6</a:t>
            </a:fld>
            <a:endParaRPr lang="nl-NL" dirty="0"/>
          </a:p>
        </p:txBody>
      </p:sp>
      <p:sp>
        <p:nvSpPr>
          <p:cNvPr id="5" name="Tijdelijke aanduiding voor koptekst 4"/>
          <p:cNvSpPr>
            <a:spLocks noGrp="1"/>
          </p:cNvSpPr>
          <p:nvPr>
            <p:ph type="hdr" sz="quarter" idx="11"/>
          </p:nvPr>
        </p:nvSpPr>
        <p:spPr/>
        <p:txBody>
          <a:bodyPr/>
          <a:lstStyle/>
          <a:p>
            <a:endParaRPr lang="nl-NL" dirty="0"/>
          </a:p>
        </p:txBody>
      </p:sp>
    </p:spTree>
    <p:extLst>
      <p:ext uri="{BB962C8B-B14F-4D97-AF65-F5344CB8AC3E}">
        <p14:creationId xmlns:p14="http://schemas.microsoft.com/office/powerpoint/2010/main" val="284239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03994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12762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90401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93323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135233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74DFA3A1-D7F6-40E9-A398-7119B1F73C61}" type="datetimeFigureOut">
              <a:rPr lang="nl-NL" smtClean="0"/>
              <a:t>29-9-2018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018490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74DFA3A1-D7F6-40E9-A398-7119B1F73C61}" type="datetimeFigureOut">
              <a:rPr lang="nl-NL" smtClean="0"/>
              <a:t>29-9-2018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409792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74DFA3A1-D7F6-40E9-A398-7119B1F73C61}" type="datetimeFigureOut">
              <a:rPr lang="nl-NL" smtClean="0"/>
              <a:t>29-9-2018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2026172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4DFA3A1-D7F6-40E9-A398-7119B1F73C61}" type="datetimeFigureOut">
              <a:rPr lang="nl-NL" smtClean="0"/>
              <a:t>29-9-2018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1486551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74DFA3A1-D7F6-40E9-A398-7119B1F73C61}" type="datetimeFigureOut">
              <a:rPr lang="nl-NL" smtClean="0"/>
              <a:t>29-9-2018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4035410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74DFA3A1-D7F6-40E9-A398-7119B1F73C61}" type="datetimeFigureOut">
              <a:rPr lang="nl-NL" smtClean="0"/>
              <a:t>29-9-2018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45559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FA3A1-D7F6-40E9-A398-7119B1F73C61}" type="datetimeFigureOut">
              <a:rPr lang="nl-NL" smtClean="0"/>
              <a:t>29-9-2018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4EC0A-BB17-40C0-B63B-A936FC3120DF}" type="slidenum">
              <a:rPr lang="nl-NL" smtClean="0"/>
              <a:t>‹nr.›</a:t>
            </a:fld>
            <a:endParaRPr lang="nl-NL"/>
          </a:p>
        </p:txBody>
      </p:sp>
    </p:spTree>
    <p:extLst>
      <p:ext uri="{BB962C8B-B14F-4D97-AF65-F5344CB8AC3E}">
        <p14:creationId xmlns:p14="http://schemas.microsoft.com/office/powerpoint/2010/main" val="406441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958" y="6251262"/>
            <a:ext cx="1800000" cy="470861"/>
          </a:xfrm>
          <a:prstGeom prst="rect">
            <a:avLst/>
          </a:prstGeom>
        </p:spPr>
      </p:pic>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7958" y="-1"/>
            <a:ext cx="1872000" cy="597577"/>
          </a:xfrm>
          <a:prstGeom prst="rect">
            <a:avLst/>
          </a:prstGeom>
        </p:spPr>
      </p:pic>
      <p:sp>
        <p:nvSpPr>
          <p:cNvPr id="3" name="Rechthoek 2"/>
          <p:cNvSpPr/>
          <p:nvPr/>
        </p:nvSpPr>
        <p:spPr>
          <a:xfrm>
            <a:off x="1277815" y="1312984"/>
            <a:ext cx="9319848" cy="2923877"/>
          </a:xfrm>
          <a:prstGeom prst="rect">
            <a:avLst/>
          </a:prstGeom>
        </p:spPr>
        <p:txBody>
          <a:bodyPr wrap="square">
            <a:spAutoFit/>
          </a:bodyPr>
          <a:lstStyle/>
          <a:p>
            <a:pPr>
              <a:lnSpc>
                <a:spcPct val="115000"/>
              </a:lnSpc>
              <a:spcAft>
                <a:spcPts val="0"/>
              </a:spcAft>
            </a:pPr>
            <a:r>
              <a:rPr lang="nl-NL" sz="4000" b="1" dirty="0">
                <a:solidFill>
                  <a:srgbClr val="FF00FF"/>
                </a:solidFill>
                <a:latin typeface="Calibri" panose="020F0502020204030204" pitchFamily="34" charset="0"/>
                <a:ea typeface="Calibri" panose="020F0502020204030204" pitchFamily="34" charset="0"/>
                <a:cs typeface="Univers-Bold"/>
              </a:rPr>
              <a:t>Levensverzekering</a:t>
            </a:r>
          </a:p>
          <a:p>
            <a:pPr>
              <a:lnSpc>
                <a:spcPct val="115000"/>
              </a:lnSpc>
              <a:spcAft>
                <a:spcPts val="0"/>
              </a:spcAft>
            </a:pPr>
            <a:r>
              <a:rPr lang="nl-NL" sz="4000" dirty="0">
                <a:latin typeface="Calibri" panose="020F0502020204030204" pitchFamily="34" charset="0"/>
                <a:ea typeface="Calibri" panose="020F0502020204030204" pitchFamily="34" charset="0"/>
                <a:cs typeface="Univers-Bold"/>
              </a:rPr>
              <a:t>Verzekering waarbij de uitkering afhankelijk is van het in leven zijn van een bepaalde persoon op een bepaald moment.</a:t>
            </a:r>
          </a:p>
        </p:txBody>
      </p:sp>
    </p:spTree>
    <p:extLst>
      <p:ext uri="{BB962C8B-B14F-4D97-AF65-F5344CB8AC3E}">
        <p14:creationId xmlns:p14="http://schemas.microsoft.com/office/powerpoint/2010/main" val="307136038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958" y="6251262"/>
            <a:ext cx="1800000" cy="470861"/>
          </a:xfrm>
          <a:prstGeom prst="rect">
            <a:avLst/>
          </a:prstGeom>
        </p:spPr>
      </p:pic>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7958" y="-1"/>
            <a:ext cx="1872000" cy="597577"/>
          </a:xfrm>
          <a:prstGeom prst="rect">
            <a:avLst/>
          </a:prstGeom>
        </p:spPr>
      </p:pic>
      <p:sp>
        <p:nvSpPr>
          <p:cNvPr id="3" name="Rechthoek 2"/>
          <p:cNvSpPr/>
          <p:nvPr/>
        </p:nvSpPr>
        <p:spPr>
          <a:xfrm>
            <a:off x="1277815" y="1312984"/>
            <a:ext cx="9319848" cy="2174441"/>
          </a:xfrm>
          <a:prstGeom prst="rect">
            <a:avLst/>
          </a:prstGeom>
        </p:spPr>
        <p:txBody>
          <a:bodyPr wrap="square">
            <a:spAutoFit/>
          </a:bodyPr>
          <a:lstStyle/>
          <a:p>
            <a:pPr>
              <a:lnSpc>
                <a:spcPct val="115000"/>
              </a:lnSpc>
              <a:spcAft>
                <a:spcPts val="0"/>
              </a:spcAft>
            </a:pPr>
            <a:r>
              <a:rPr lang="nl-NL" sz="4000" i="1" dirty="0">
                <a:latin typeface="Calibri" panose="020F0502020204030204" pitchFamily="34" charset="0"/>
                <a:ea typeface="Calibri" panose="020F0502020204030204" pitchFamily="34" charset="0"/>
                <a:cs typeface="Univers-Bold"/>
              </a:rPr>
              <a:t>Levensverzekering</a:t>
            </a:r>
          </a:p>
          <a:p>
            <a:pPr>
              <a:lnSpc>
                <a:spcPct val="115000"/>
              </a:lnSpc>
              <a:spcAft>
                <a:spcPts val="0"/>
              </a:spcAft>
            </a:pPr>
            <a:endParaRPr lang="nl-NL" sz="4000" i="1" dirty="0">
              <a:latin typeface="Calibri" panose="020F0502020204030204" pitchFamily="34" charset="0"/>
              <a:ea typeface="Calibri" panose="020F0502020204030204" pitchFamily="34" charset="0"/>
              <a:cs typeface="Univers-Bold"/>
            </a:endParaRPr>
          </a:p>
          <a:p>
            <a:pPr>
              <a:lnSpc>
                <a:spcPct val="115000"/>
              </a:lnSpc>
              <a:spcAft>
                <a:spcPts val="0"/>
              </a:spcAft>
            </a:pPr>
            <a:endParaRPr lang="nl-NL" sz="4000" i="1" dirty="0">
              <a:latin typeface="Calibri" panose="020F0502020204030204" pitchFamily="34" charset="0"/>
              <a:ea typeface="Calibri" panose="020F0502020204030204" pitchFamily="34" charset="0"/>
              <a:cs typeface="Univers-Bold"/>
            </a:endParaRPr>
          </a:p>
        </p:txBody>
      </p:sp>
      <p:pic>
        <p:nvPicPr>
          <p:cNvPr id="4" name="Afbeelding 3">
            <a:extLst>
              <a:ext uri="{FF2B5EF4-FFF2-40B4-BE49-F238E27FC236}">
                <a16:creationId xmlns:a16="http://schemas.microsoft.com/office/drawing/2014/main" id="{6766E271-581A-4541-A15A-CDAE711F6F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60191" y="2365055"/>
            <a:ext cx="4182080" cy="2789979"/>
          </a:xfrm>
          <a:prstGeom prst="rect">
            <a:avLst/>
          </a:prstGeom>
        </p:spPr>
      </p:pic>
      <p:sp>
        <p:nvSpPr>
          <p:cNvPr id="5" name="Tekstvak 4">
            <a:extLst>
              <a:ext uri="{FF2B5EF4-FFF2-40B4-BE49-F238E27FC236}">
                <a16:creationId xmlns:a16="http://schemas.microsoft.com/office/drawing/2014/main" id="{6E4690C9-925E-4D36-ABEF-215B2B384DF9}"/>
              </a:ext>
            </a:extLst>
          </p:cNvPr>
          <p:cNvSpPr txBox="1"/>
          <p:nvPr/>
        </p:nvSpPr>
        <p:spPr>
          <a:xfrm>
            <a:off x="6045890" y="2407640"/>
            <a:ext cx="4785919" cy="2862322"/>
          </a:xfrm>
          <a:prstGeom prst="rect">
            <a:avLst/>
          </a:prstGeom>
          <a:noFill/>
        </p:spPr>
        <p:txBody>
          <a:bodyPr wrap="square" rtlCol="0">
            <a:spAutoFit/>
          </a:bodyPr>
          <a:lstStyle/>
          <a:p>
            <a:r>
              <a:rPr lang="nl-NL" sz="3600" dirty="0"/>
              <a:t>Als een lening nodig is voor een woning eist de bank vaak dat een levensverzekering wordt afgesloten. </a:t>
            </a:r>
          </a:p>
        </p:txBody>
      </p:sp>
    </p:spTree>
    <p:extLst>
      <p:ext uri="{BB962C8B-B14F-4D97-AF65-F5344CB8AC3E}">
        <p14:creationId xmlns:p14="http://schemas.microsoft.com/office/powerpoint/2010/main" val="23612954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958" y="6251262"/>
            <a:ext cx="1800000" cy="470861"/>
          </a:xfrm>
          <a:prstGeom prst="rect">
            <a:avLst/>
          </a:prstGeom>
        </p:spPr>
      </p:pic>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7958" y="-1"/>
            <a:ext cx="1872000" cy="597577"/>
          </a:xfrm>
          <a:prstGeom prst="rect">
            <a:avLst/>
          </a:prstGeom>
        </p:spPr>
      </p:pic>
      <p:sp>
        <p:nvSpPr>
          <p:cNvPr id="3" name="Rechthoek 2"/>
          <p:cNvSpPr/>
          <p:nvPr/>
        </p:nvSpPr>
        <p:spPr>
          <a:xfrm>
            <a:off x="1465385" y="1123900"/>
            <a:ext cx="8135815" cy="4339650"/>
          </a:xfrm>
          <a:prstGeom prst="rect">
            <a:avLst/>
          </a:prstGeom>
        </p:spPr>
        <p:txBody>
          <a:bodyPr wrap="square">
            <a:spAutoFit/>
          </a:bodyPr>
          <a:lstStyle/>
          <a:p>
            <a:pPr>
              <a:lnSpc>
                <a:spcPct val="115000"/>
              </a:lnSpc>
              <a:spcAft>
                <a:spcPts val="0"/>
              </a:spcAft>
            </a:pPr>
            <a:endParaRPr lang="en-US" sz="4000" b="1" dirty="0">
              <a:solidFill>
                <a:srgbClr val="FF0080"/>
              </a:solidFill>
              <a:latin typeface="Calibri" panose="020F0502020204030204" pitchFamily="34" charset="0"/>
              <a:ea typeface="Calibri"/>
              <a:cs typeface="Univers-Bold"/>
            </a:endParaRPr>
          </a:p>
          <a:p>
            <a:pPr>
              <a:lnSpc>
                <a:spcPct val="115000"/>
              </a:lnSpc>
              <a:spcAft>
                <a:spcPts val="0"/>
              </a:spcAft>
            </a:pPr>
            <a:endParaRPr lang="nl-NL" sz="4000" b="1" dirty="0">
              <a:solidFill>
                <a:srgbClr val="FF0080"/>
              </a:solidFill>
              <a:latin typeface="Calibri" panose="020F0502020204030204" pitchFamily="34" charset="0"/>
              <a:ea typeface="Calibri"/>
              <a:cs typeface="Univers-Bold"/>
            </a:endParaRPr>
          </a:p>
          <a:p>
            <a:pPr>
              <a:lnSpc>
                <a:spcPct val="115000"/>
              </a:lnSpc>
              <a:spcAft>
                <a:spcPts val="0"/>
              </a:spcAft>
            </a:pPr>
            <a:endParaRPr lang="en-US" sz="4000" b="1" dirty="0">
              <a:solidFill>
                <a:srgbClr val="FF0080"/>
              </a:solidFill>
              <a:latin typeface="Calibri" panose="020F0502020204030204" pitchFamily="34" charset="0"/>
              <a:ea typeface="Calibri"/>
              <a:cs typeface="Univers-Bold"/>
            </a:endParaRPr>
          </a:p>
          <a:p>
            <a:pPr>
              <a:lnSpc>
                <a:spcPct val="115000"/>
              </a:lnSpc>
              <a:spcAft>
                <a:spcPts val="0"/>
              </a:spcAft>
            </a:pPr>
            <a:endParaRPr lang="nl-NL" sz="4000" b="1" dirty="0">
              <a:solidFill>
                <a:srgbClr val="FF0080"/>
              </a:solidFill>
              <a:latin typeface="Calibri" panose="020F0502020204030204" pitchFamily="34" charset="0"/>
              <a:ea typeface="Calibri"/>
              <a:cs typeface="Univers-Bold"/>
            </a:endParaRPr>
          </a:p>
          <a:p>
            <a:pPr>
              <a:lnSpc>
                <a:spcPct val="115000"/>
              </a:lnSpc>
              <a:spcAft>
                <a:spcPts val="0"/>
              </a:spcAft>
            </a:pPr>
            <a:endParaRPr lang="en-US" sz="4000" b="1" dirty="0">
              <a:solidFill>
                <a:srgbClr val="FF0080"/>
              </a:solidFill>
              <a:latin typeface="Calibri" panose="020F0502020204030204" pitchFamily="34" charset="0"/>
              <a:ea typeface="Calibri"/>
              <a:cs typeface="Times New Roman"/>
            </a:endParaRPr>
          </a:p>
          <a:p>
            <a:pPr>
              <a:lnSpc>
                <a:spcPct val="115000"/>
              </a:lnSpc>
              <a:spcAft>
                <a:spcPts val="0"/>
              </a:spcAft>
            </a:pPr>
            <a:endParaRPr lang="nl-NL" sz="4000" dirty="0">
              <a:latin typeface="Calibri" panose="020F0502020204030204" pitchFamily="34" charset="0"/>
              <a:ea typeface="Calibri"/>
              <a:cs typeface="Times New Roman"/>
            </a:endParaRPr>
          </a:p>
        </p:txBody>
      </p:sp>
      <p:sp>
        <p:nvSpPr>
          <p:cNvPr id="2" name="Rechthoek 1"/>
          <p:cNvSpPr/>
          <p:nvPr/>
        </p:nvSpPr>
        <p:spPr>
          <a:xfrm>
            <a:off x="1301262" y="1301262"/>
            <a:ext cx="9483969" cy="2882328"/>
          </a:xfrm>
          <a:prstGeom prst="rect">
            <a:avLst/>
          </a:prstGeom>
        </p:spPr>
        <p:txBody>
          <a:bodyPr wrap="square">
            <a:spAutoFit/>
          </a:bodyPr>
          <a:lstStyle/>
          <a:p>
            <a:pPr>
              <a:lnSpc>
                <a:spcPct val="115000"/>
              </a:lnSpc>
              <a:spcAft>
                <a:spcPts val="0"/>
              </a:spcAft>
            </a:pPr>
            <a:r>
              <a:rPr lang="nl-NL" sz="4000" b="1" dirty="0">
                <a:solidFill>
                  <a:srgbClr val="FF00FF"/>
                </a:solidFill>
                <a:latin typeface="Calibri" panose="020F0502020204030204" pitchFamily="34" charset="0"/>
                <a:ea typeface="Calibri" panose="020F0502020204030204" pitchFamily="34" charset="0"/>
                <a:cs typeface="Univers-Bold"/>
              </a:rPr>
              <a:t>Koopsom</a:t>
            </a:r>
          </a:p>
          <a:p>
            <a:pPr>
              <a:lnSpc>
                <a:spcPct val="115000"/>
              </a:lnSpc>
              <a:spcAft>
                <a:spcPts val="0"/>
              </a:spcAft>
            </a:pPr>
            <a:r>
              <a:rPr lang="nl-NL" sz="4000" dirty="0">
                <a:latin typeface="Calibri" panose="020F0502020204030204" pitchFamily="34" charset="0"/>
                <a:ea typeface="Calibri" panose="020F0502020204030204" pitchFamily="34" charset="0"/>
                <a:cs typeface="Univers-Bold"/>
              </a:rPr>
              <a:t>De kosten van de afgesloten verzekering worden niet betaald via periodieke premies maar door middel van een bedrag ineens.</a:t>
            </a:r>
          </a:p>
        </p:txBody>
      </p:sp>
    </p:spTree>
    <p:extLst>
      <p:ext uri="{BB962C8B-B14F-4D97-AF65-F5344CB8AC3E}">
        <p14:creationId xmlns:p14="http://schemas.microsoft.com/office/powerpoint/2010/main" val="852589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958" y="6251262"/>
            <a:ext cx="1800000" cy="470861"/>
          </a:xfrm>
          <a:prstGeom prst="rect">
            <a:avLst/>
          </a:prstGeom>
        </p:spPr>
      </p:pic>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7958" y="-1"/>
            <a:ext cx="1872000" cy="597577"/>
          </a:xfrm>
          <a:prstGeom prst="rect">
            <a:avLst/>
          </a:prstGeom>
        </p:spPr>
      </p:pic>
      <p:sp>
        <p:nvSpPr>
          <p:cNvPr id="3" name="Rechthoek 2"/>
          <p:cNvSpPr/>
          <p:nvPr/>
        </p:nvSpPr>
        <p:spPr>
          <a:xfrm>
            <a:off x="1137137" y="984738"/>
            <a:ext cx="10152185" cy="3631763"/>
          </a:xfrm>
          <a:prstGeom prst="rect">
            <a:avLst/>
          </a:prstGeom>
        </p:spPr>
        <p:txBody>
          <a:bodyPr wrap="square">
            <a:spAutoFit/>
          </a:bodyPr>
          <a:lstStyle/>
          <a:p>
            <a:pPr>
              <a:lnSpc>
                <a:spcPct val="115000"/>
              </a:lnSpc>
              <a:spcAft>
                <a:spcPts val="0"/>
              </a:spcAft>
            </a:pPr>
            <a:r>
              <a:rPr lang="nl-NL" sz="4000" b="1" dirty="0">
                <a:solidFill>
                  <a:srgbClr val="FF00FF"/>
                </a:solidFill>
                <a:latin typeface="Calibri" panose="020F0502020204030204" pitchFamily="34" charset="0"/>
                <a:ea typeface="Calibri" panose="020F0502020204030204" pitchFamily="34" charset="0"/>
                <a:cs typeface="Univers-Bold"/>
              </a:rPr>
              <a:t>Lijfrenteverzekering</a:t>
            </a:r>
          </a:p>
          <a:p>
            <a:pPr>
              <a:lnSpc>
                <a:spcPct val="115000"/>
              </a:lnSpc>
              <a:spcAft>
                <a:spcPts val="0"/>
              </a:spcAft>
            </a:pPr>
            <a:r>
              <a:rPr lang="nl-NL" sz="4000" dirty="0">
                <a:latin typeface="Calibri" panose="020F0502020204030204" pitchFamily="34" charset="0"/>
                <a:ea typeface="Calibri" panose="020F0502020204030204" pitchFamily="34" charset="0"/>
                <a:cs typeface="Univers-Bold"/>
              </a:rPr>
              <a:t>De uitkering van de levensverzekering vindt niet plaats in één bedrag, maar in periodieke bedragen tot aan het moment van overlijden van de begunstigde of tot een bepaalde datum.</a:t>
            </a:r>
          </a:p>
        </p:txBody>
      </p:sp>
    </p:spTree>
    <p:extLst>
      <p:ext uri="{BB962C8B-B14F-4D97-AF65-F5344CB8AC3E}">
        <p14:creationId xmlns:p14="http://schemas.microsoft.com/office/powerpoint/2010/main" val="11890193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958" y="6251262"/>
            <a:ext cx="1800000" cy="470861"/>
          </a:xfrm>
          <a:prstGeom prst="rect">
            <a:avLst/>
          </a:prstGeom>
        </p:spPr>
      </p:pic>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7958" y="-1"/>
            <a:ext cx="1872000" cy="597577"/>
          </a:xfrm>
          <a:prstGeom prst="rect">
            <a:avLst/>
          </a:prstGeom>
        </p:spPr>
      </p:pic>
      <p:sp>
        <p:nvSpPr>
          <p:cNvPr id="2" name="Rechthoek 1"/>
          <p:cNvSpPr/>
          <p:nvPr/>
        </p:nvSpPr>
        <p:spPr>
          <a:xfrm>
            <a:off x="1172308" y="1043354"/>
            <a:ext cx="8979877" cy="1508105"/>
          </a:xfrm>
          <a:prstGeom prst="rect">
            <a:avLst/>
          </a:prstGeom>
        </p:spPr>
        <p:txBody>
          <a:bodyPr wrap="square">
            <a:spAutoFit/>
          </a:bodyPr>
          <a:lstStyle/>
          <a:p>
            <a:pPr>
              <a:lnSpc>
                <a:spcPct val="115000"/>
              </a:lnSpc>
              <a:spcAft>
                <a:spcPts val="0"/>
              </a:spcAft>
            </a:pPr>
            <a:endParaRPr lang="en-US" sz="4000" b="1" dirty="0">
              <a:solidFill>
                <a:srgbClr val="FF0080"/>
              </a:solidFill>
              <a:latin typeface="Calibri" panose="020F0502020204030204" pitchFamily="34" charset="0"/>
              <a:ea typeface="Calibri"/>
              <a:cs typeface="Times New Roman"/>
            </a:endParaRPr>
          </a:p>
          <a:p>
            <a:pPr>
              <a:lnSpc>
                <a:spcPct val="115000"/>
              </a:lnSpc>
              <a:spcAft>
                <a:spcPts val="0"/>
              </a:spcAft>
            </a:pPr>
            <a:endParaRPr lang="nl-NL" sz="4000" dirty="0">
              <a:latin typeface="Calibri" panose="020F0502020204030204" pitchFamily="34" charset="0"/>
              <a:ea typeface="Calibri"/>
              <a:cs typeface="Times New Roman"/>
            </a:endParaRPr>
          </a:p>
        </p:txBody>
      </p:sp>
      <p:sp>
        <p:nvSpPr>
          <p:cNvPr id="3" name="Rechthoek 2"/>
          <p:cNvSpPr/>
          <p:nvPr/>
        </p:nvSpPr>
        <p:spPr>
          <a:xfrm>
            <a:off x="933437" y="597576"/>
            <a:ext cx="10034953" cy="3590214"/>
          </a:xfrm>
          <a:prstGeom prst="rect">
            <a:avLst/>
          </a:prstGeom>
        </p:spPr>
        <p:txBody>
          <a:bodyPr wrap="square">
            <a:spAutoFit/>
          </a:bodyPr>
          <a:lstStyle/>
          <a:p>
            <a:pPr>
              <a:lnSpc>
                <a:spcPct val="115000"/>
              </a:lnSpc>
              <a:spcAft>
                <a:spcPts val="0"/>
              </a:spcAft>
            </a:pPr>
            <a:r>
              <a:rPr lang="nl-NL" sz="4000" b="1" dirty="0">
                <a:solidFill>
                  <a:srgbClr val="FF00FF"/>
                </a:solidFill>
                <a:latin typeface="Calibri" panose="020F0502020204030204" pitchFamily="34" charset="0"/>
                <a:ea typeface="Calibri" panose="020F0502020204030204" pitchFamily="34" charset="0"/>
                <a:cs typeface="Univers-Bold"/>
              </a:rPr>
              <a:t>Pensioenverzekering</a:t>
            </a:r>
          </a:p>
          <a:p>
            <a:pPr>
              <a:lnSpc>
                <a:spcPct val="115000"/>
              </a:lnSpc>
              <a:spcAft>
                <a:spcPts val="0"/>
              </a:spcAft>
            </a:pPr>
            <a:r>
              <a:rPr lang="nl-NL" sz="4000" dirty="0">
                <a:latin typeface="Calibri" panose="020F0502020204030204" pitchFamily="34" charset="0"/>
                <a:ea typeface="Calibri" panose="020F0502020204030204" pitchFamily="34" charset="0"/>
                <a:cs typeface="Univers-Bold"/>
              </a:rPr>
              <a:t>Verzekering die vaak als aanvulling op de AOW wordt afgesloten en die leidt tot een periodieke uitkering vanaf het moment dat begunstigde een bepaalde leeftijd bereikt.</a:t>
            </a:r>
          </a:p>
        </p:txBody>
      </p:sp>
      <p:pic>
        <p:nvPicPr>
          <p:cNvPr id="5" name="Afbeelding 4">
            <a:extLst>
              <a:ext uri="{FF2B5EF4-FFF2-40B4-BE49-F238E27FC236}">
                <a16:creationId xmlns:a16="http://schemas.microsoft.com/office/drawing/2014/main" id="{C4644280-B4B7-437A-9319-55C50A9F8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9885" y="4271387"/>
            <a:ext cx="3322389" cy="2208816"/>
          </a:xfrm>
          <a:prstGeom prst="rect">
            <a:avLst/>
          </a:prstGeom>
        </p:spPr>
      </p:pic>
      <p:sp>
        <p:nvSpPr>
          <p:cNvPr id="8" name="Tekstvak 7">
            <a:extLst>
              <a:ext uri="{FF2B5EF4-FFF2-40B4-BE49-F238E27FC236}">
                <a16:creationId xmlns:a16="http://schemas.microsoft.com/office/drawing/2014/main" id="{D931C8B5-17EE-41D8-9DA5-13AE175FAB4B}"/>
              </a:ext>
            </a:extLst>
          </p:cNvPr>
          <p:cNvSpPr txBox="1"/>
          <p:nvPr/>
        </p:nvSpPr>
        <p:spPr>
          <a:xfrm>
            <a:off x="4534248" y="5491480"/>
            <a:ext cx="7038364" cy="646331"/>
          </a:xfrm>
          <a:prstGeom prst="rect">
            <a:avLst/>
          </a:prstGeom>
          <a:noFill/>
        </p:spPr>
        <p:txBody>
          <a:bodyPr wrap="square" rtlCol="0">
            <a:spAutoFit/>
          </a:bodyPr>
          <a:lstStyle/>
          <a:p>
            <a:r>
              <a:rPr lang="nl-NL" sz="3600" dirty="0"/>
              <a:t>Nu geld uitgeven voor uitgaven later.</a:t>
            </a:r>
          </a:p>
        </p:txBody>
      </p:sp>
    </p:spTree>
    <p:extLst>
      <p:ext uri="{BB962C8B-B14F-4D97-AF65-F5344CB8AC3E}">
        <p14:creationId xmlns:p14="http://schemas.microsoft.com/office/powerpoint/2010/main" val="22024722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958" y="6251262"/>
            <a:ext cx="1800000" cy="470861"/>
          </a:xfrm>
          <a:prstGeom prst="rect">
            <a:avLst/>
          </a:prstGeom>
        </p:spPr>
      </p:pic>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7958" y="-1"/>
            <a:ext cx="1872000" cy="597577"/>
          </a:xfrm>
          <a:prstGeom prst="rect">
            <a:avLst/>
          </a:prstGeom>
        </p:spPr>
      </p:pic>
      <p:sp>
        <p:nvSpPr>
          <p:cNvPr id="2" name="Rechthoek 1"/>
          <p:cNvSpPr/>
          <p:nvPr/>
        </p:nvSpPr>
        <p:spPr>
          <a:xfrm>
            <a:off x="468923" y="597576"/>
            <a:ext cx="11125199" cy="5890020"/>
          </a:xfrm>
          <a:prstGeom prst="rect">
            <a:avLst/>
          </a:prstGeom>
        </p:spPr>
        <p:txBody>
          <a:bodyPr wrap="square">
            <a:spAutoFit/>
          </a:bodyPr>
          <a:lstStyle/>
          <a:p>
            <a:pPr>
              <a:lnSpc>
                <a:spcPct val="115000"/>
              </a:lnSpc>
              <a:spcAft>
                <a:spcPts val="0"/>
              </a:spcAft>
            </a:pPr>
            <a:r>
              <a:rPr lang="nl-NL" sz="4000" b="1" dirty="0">
                <a:solidFill>
                  <a:srgbClr val="FF00FF"/>
                </a:solidFill>
                <a:latin typeface="Calibri" panose="020F0502020204030204" pitchFamily="34" charset="0"/>
                <a:ea typeface="Calibri" panose="020F0502020204030204" pitchFamily="34" charset="0"/>
                <a:cs typeface="Univers-Bold"/>
              </a:rPr>
              <a:t>Compagnonsverzekering</a:t>
            </a:r>
          </a:p>
          <a:p>
            <a:pPr>
              <a:lnSpc>
                <a:spcPct val="115000"/>
              </a:lnSpc>
              <a:spcAft>
                <a:spcPts val="0"/>
              </a:spcAft>
            </a:pPr>
            <a:r>
              <a:rPr lang="nl-NL" sz="4000" dirty="0">
                <a:latin typeface="Calibri" panose="020F0502020204030204" pitchFamily="34" charset="0"/>
                <a:ea typeface="Calibri" panose="020F0502020204030204" pitchFamily="34" charset="0"/>
                <a:cs typeface="Univers-Bold"/>
              </a:rPr>
              <a:t>Verzekering die wordt afgesloten door de vennoten in een vennootschap onder firma of maten in een maatschap. De verzekering wordt gesloten om in geval van overlijden van een compagnon met het door de verzekeraar uitgekeerde bedrag de erfgenamen van de overleden vennoot of maat te kunnen uitkopen.</a:t>
            </a:r>
          </a:p>
        </p:txBody>
      </p:sp>
    </p:spTree>
    <p:extLst>
      <p:ext uri="{BB962C8B-B14F-4D97-AF65-F5344CB8AC3E}">
        <p14:creationId xmlns:p14="http://schemas.microsoft.com/office/powerpoint/2010/main" val="92148148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TotalTime>
  <Words>184</Words>
  <Application>Microsoft Office PowerPoint</Application>
  <PresentationFormat>Breedbeeld</PresentationFormat>
  <Paragraphs>23</Paragraphs>
  <Slides>6</Slides>
  <Notes>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Times New Roman</vt:lpstr>
      <vt:lpstr>Univers-Bold</vt:lpstr>
      <vt:lpstr>Kantoorthema</vt:lpstr>
      <vt:lpstr>PowerPoint-presentatie</vt:lpstr>
      <vt:lpstr>PowerPoint-presentatie</vt:lpstr>
      <vt:lpstr>PowerPoint-presentatie</vt:lpstr>
      <vt:lpstr>PowerPoint-presentatie</vt:lpstr>
      <vt:lpstr>PowerPoint-presentatie</vt:lpstr>
      <vt:lpstr>PowerPoint-presentatie</vt:lpstr>
    </vt:vector>
  </TitlesOfParts>
  <Company>Van Vlimmeren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Sarina van Vlimmeren</dc:creator>
  <cp:lastModifiedBy>Sarina van Vlimmeren</cp:lastModifiedBy>
  <cp:revision>54</cp:revision>
  <dcterms:created xsi:type="dcterms:W3CDTF">2014-08-25T22:47:39Z</dcterms:created>
  <dcterms:modified xsi:type="dcterms:W3CDTF">2018-09-29T11:51:19Z</dcterms:modified>
</cp:coreProperties>
</file>